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26"/>
  </p:notesMasterIdLst>
  <p:handoutMasterIdLst>
    <p:handoutMasterId r:id="rId27"/>
  </p:handoutMasterIdLst>
  <p:sldIdLst>
    <p:sldId id="337" r:id="rId5"/>
    <p:sldId id="331" r:id="rId6"/>
    <p:sldId id="330" r:id="rId7"/>
    <p:sldId id="332" r:id="rId8"/>
    <p:sldId id="338" r:id="rId9"/>
    <p:sldId id="262" r:id="rId10"/>
    <p:sldId id="263" r:id="rId11"/>
    <p:sldId id="299" r:id="rId12"/>
    <p:sldId id="339" r:id="rId13"/>
    <p:sldId id="266" r:id="rId14"/>
    <p:sldId id="265" r:id="rId15"/>
    <p:sldId id="276" r:id="rId16"/>
    <p:sldId id="303" r:id="rId17"/>
    <p:sldId id="310" r:id="rId18"/>
    <p:sldId id="311" r:id="rId19"/>
    <p:sldId id="277" r:id="rId20"/>
    <p:sldId id="340" r:id="rId21"/>
    <p:sldId id="289" r:id="rId22"/>
    <p:sldId id="320" r:id="rId23"/>
    <p:sldId id="274" r:id="rId24"/>
    <p:sldId id="341" r:id="rId25"/>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09"/>
    <p:restoredTop sz="85124"/>
  </p:normalViewPr>
  <p:slideViewPr>
    <p:cSldViewPr snapToGrid="0" snapToObjects="1">
      <p:cViewPr varScale="1">
        <p:scale>
          <a:sx n="107" d="100"/>
          <a:sy n="107" d="100"/>
        </p:scale>
        <p:origin x="1016" y="16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handoutMaster" Target="handoutMasters/handoutMaster1.xml"/><Relationship Id="rId30" Type="http://schemas.openxmlformats.org/officeDocument/2006/relationships/viewProps" Target="viewProps.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1/18/24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‹Nº›</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1/18/24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‹Nº›</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
        <p:nvSpPr>
          <p:cNvPr id="4" name="Marcador de número de diapositiva 3"/>
          <p:cNvSpPr>
            <a:spLocks noGrp="1"/>
          </p:cNvSpPr>
          <p:nvPr>
            <p:ph type="sldNum" sz="quarter" idx="5"/>
          </p:nvPr>
        </p:nvSpPr>
        <p:spPr/>
        <p:txBody>
          <a:bodyPr/>
          <a:lstStyle/>
          <a:p>
            <a:fld id="{EEBDA0E2-FEBD-4B65-8F16-724CF984F377}" type="slidenum">
              <a:rPr lang="en-US" smtClean="0"/>
              <a:t>1</a:t>
            </a:fld>
            <a:endParaRPr lang="en-US"/>
          </a:p>
        </p:txBody>
      </p:sp>
    </p:spTree>
    <p:extLst>
      <p:ext uri="{BB962C8B-B14F-4D97-AF65-F5344CB8AC3E}">
        <p14:creationId xmlns:p14="http://schemas.microsoft.com/office/powerpoint/2010/main" val="31792178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3</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
        <p:nvSpPr>
          <p:cNvPr id="4" name="Marcador de número de diapositiva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18444767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
        <p:nvSpPr>
          <p:cNvPr id="4" name="Marcador de número de diapositiva 3"/>
          <p:cNvSpPr>
            <a:spLocks noGrp="1"/>
          </p:cNvSpPr>
          <p:nvPr>
            <p:ph type="sldNum" sz="quarter" idx="5"/>
          </p:nvPr>
        </p:nvSpPr>
        <p:spPr/>
        <p:txBody>
          <a:bodyPr/>
          <a:lstStyle/>
          <a:p>
            <a:fld id="{EEBDA0E2-FEBD-4B65-8F16-724CF984F377}" type="slidenum">
              <a:rPr lang="en-US" smtClean="0"/>
              <a:t>13</a:t>
            </a:fld>
            <a:endParaRPr lang="en-US"/>
          </a:p>
        </p:txBody>
      </p:sp>
    </p:spTree>
    <p:extLst>
      <p:ext uri="{BB962C8B-B14F-4D97-AF65-F5344CB8AC3E}">
        <p14:creationId xmlns:p14="http://schemas.microsoft.com/office/powerpoint/2010/main" val="12232136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1/18/24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1/18/24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1/18/24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1/18/24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1/18/24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1/18/24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1/18/24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1/18/24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1/18/24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1/18/24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‹Nº›</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13.png"/><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Recarga de líquido en tubos">
            <a:extLst>
              <a:ext uri="{FF2B5EF4-FFF2-40B4-BE49-F238E27FC236}">
                <a16:creationId xmlns:a16="http://schemas.microsoft.com/office/drawing/2014/main" id="{CAA8B7E6-BB15-BFE2-5930-3BCD3FAA5AC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705" y="0"/>
            <a:ext cx="12298878"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5">
            <a:extLst>
              <a:ext uri="{FF2B5EF4-FFF2-40B4-BE49-F238E27FC236}">
                <a16:creationId xmlns:a16="http://schemas.microsoft.com/office/drawing/2014/main" id="{5B56BE7A-AB88-6538-FDC1-B3129B2F380F}"/>
              </a:ext>
            </a:extLst>
          </p:cNvPr>
          <p:cNvSpPr txBox="1"/>
          <p:nvPr/>
        </p:nvSpPr>
        <p:spPr>
          <a:xfrm>
            <a:off x="0" y="4925114"/>
            <a:ext cx="3907811" cy="707886"/>
          </a:xfrm>
          <a:prstGeom prst="rect">
            <a:avLst/>
          </a:prstGeom>
          <a:noFill/>
        </p:spPr>
        <p:txBody>
          <a:bodyPr wrap="square" lIns="91440" tIns="45720" rIns="91440" bIns="45720" rtlCol="0" anchor="t">
            <a:spAutoFit/>
          </a:bodyPr>
          <a:lstStyle/>
          <a:p>
            <a:r>
              <a:rPr lang="en-US" sz="2000" dirty="0">
                <a:solidFill>
                  <a:schemeClr val="bg2"/>
                </a:solidFill>
                <a:latin typeface="Abadi"/>
                <a:ea typeface="SF Pro" pitchFamily="2" charset="0"/>
                <a:cs typeface="SF Pro" pitchFamily="2" charset="0"/>
              </a:rPr>
              <a:t>Jorge Alberto Jaramillo </a:t>
            </a:r>
            <a:r>
              <a:rPr lang="en-US" sz="2000" dirty="0" err="1">
                <a:solidFill>
                  <a:schemeClr val="bg2"/>
                </a:solidFill>
                <a:latin typeface="Abadi"/>
                <a:ea typeface="SF Pro" pitchFamily="2" charset="0"/>
                <a:cs typeface="SF Pro" pitchFamily="2" charset="0"/>
              </a:rPr>
              <a:t>Bermúdez</a:t>
            </a:r>
            <a:endParaRPr lang="en-US" sz="2000" dirty="0">
              <a:solidFill>
                <a:schemeClr val="bg2"/>
              </a:solidFill>
              <a:latin typeface="Abadi"/>
              <a:ea typeface="SF Pro" pitchFamily="2" charset="0"/>
              <a:cs typeface="SF Pro" pitchFamily="2" charset="0"/>
            </a:endParaRPr>
          </a:p>
          <a:p>
            <a:r>
              <a:rPr lang="en-US" sz="2000" baseline="30000" dirty="0">
                <a:solidFill>
                  <a:schemeClr val="bg2"/>
                </a:solidFill>
                <a:latin typeface="Abadi" panose="020B0604020104020204" pitchFamily="34" charset="0"/>
                <a:ea typeface="SF Pro" pitchFamily="2" charset="0"/>
                <a:cs typeface="SF Pro" pitchFamily="2" charset="0"/>
              </a:rPr>
              <a:t>18th</a:t>
            </a:r>
            <a:r>
              <a:rPr lang="en-US" sz="2000" dirty="0">
                <a:solidFill>
                  <a:schemeClr val="bg2"/>
                </a:solidFill>
                <a:latin typeface="Abadi" panose="020B0604020104020204" pitchFamily="34" charset="0"/>
                <a:ea typeface="SF Pro" pitchFamily="2" charset="0"/>
                <a:cs typeface="SF Pro" pitchFamily="2" charset="0"/>
              </a:rPr>
              <a:t> January 2024</a:t>
            </a:r>
          </a:p>
        </p:txBody>
      </p:sp>
      <p:pic>
        <p:nvPicPr>
          <p:cNvPr id="4" name="Picture 5">
            <a:extLst>
              <a:ext uri="{FF2B5EF4-FFF2-40B4-BE49-F238E27FC236}">
                <a16:creationId xmlns:a16="http://schemas.microsoft.com/office/drawing/2014/main" id="{723C3806-DEDD-C043-2D01-C9F4D17383D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705" y="-676894"/>
            <a:ext cx="3222916" cy="3088789"/>
          </a:xfrm>
          <a:prstGeom prst="rect">
            <a:avLst/>
          </a:prstGeom>
        </p:spPr>
      </p:pic>
      <p:sp>
        <p:nvSpPr>
          <p:cNvPr id="5" name="TextBox 5">
            <a:extLst>
              <a:ext uri="{FF2B5EF4-FFF2-40B4-BE49-F238E27FC236}">
                <a16:creationId xmlns:a16="http://schemas.microsoft.com/office/drawing/2014/main" id="{B4D00F08-DD63-6D56-9845-CBED9E2B529B}"/>
              </a:ext>
            </a:extLst>
          </p:cNvPr>
          <p:cNvSpPr txBox="1"/>
          <p:nvPr/>
        </p:nvSpPr>
        <p:spPr>
          <a:xfrm>
            <a:off x="-171215" y="1225000"/>
            <a:ext cx="3907811" cy="1323439"/>
          </a:xfrm>
          <a:prstGeom prst="rect">
            <a:avLst/>
          </a:prstGeom>
          <a:noFill/>
        </p:spPr>
        <p:txBody>
          <a:bodyPr wrap="square" lIns="91440" tIns="45720" rIns="91440" bIns="45720" rtlCol="0" anchor="t">
            <a:spAutoFit/>
          </a:bodyPr>
          <a:lstStyle/>
          <a:p>
            <a:pPr algn="ctr"/>
            <a:r>
              <a:rPr lang="en-US" sz="4000" dirty="0">
                <a:solidFill>
                  <a:schemeClr val="bg2"/>
                </a:solidFill>
                <a:latin typeface="Abadi"/>
                <a:ea typeface="SF Pro" pitchFamily="2" charset="0"/>
                <a:cs typeface="SF Pro" pitchFamily="2" charset="0"/>
              </a:rPr>
              <a:t>Exploratory Data Analysis</a:t>
            </a:r>
            <a:endParaRPr lang="en-US" sz="4000" dirty="0">
              <a:solidFill>
                <a:schemeClr val="bg2"/>
              </a:solidFill>
              <a:latin typeface="Abadi" panose="020B0604020104020204" pitchFamily="34" charset="0"/>
              <a:ea typeface="SF Pro" pitchFamily="2" charset="0"/>
              <a:cs typeface="SF Pro" pitchFamily="2" charset="0"/>
            </a:endParaRPr>
          </a:p>
        </p:txBody>
      </p:sp>
      <p:sp>
        <p:nvSpPr>
          <p:cNvPr id="8" name="TextBox 5">
            <a:extLst>
              <a:ext uri="{FF2B5EF4-FFF2-40B4-BE49-F238E27FC236}">
                <a16:creationId xmlns:a16="http://schemas.microsoft.com/office/drawing/2014/main" id="{AA5906F3-EF70-9E0B-96FB-8A144F01E874}"/>
              </a:ext>
            </a:extLst>
          </p:cNvPr>
          <p:cNvSpPr txBox="1"/>
          <p:nvPr/>
        </p:nvSpPr>
        <p:spPr>
          <a:xfrm>
            <a:off x="2902226" y="205780"/>
            <a:ext cx="8811822" cy="769441"/>
          </a:xfrm>
          <a:prstGeom prst="rect">
            <a:avLst/>
          </a:prstGeom>
          <a:noFill/>
        </p:spPr>
        <p:txBody>
          <a:bodyPr wrap="square" lIns="91440" tIns="45720" rIns="91440" bIns="45720" rtlCol="0" anchor="t">
            <a:spAutoFit/>
          </a:bodyPr>
          <a:lstStyle/>
          <a:p>
            <a:pPr algn="ctr"/>
            <a:r>
              <a:rPr lang="en-US" sz="4400" dirty="0">
                <a:solidFill>
                  <a:schemeClr val="bg2"/>
                </a:solidFill>
                <a:latin typeface="Abadi"/>
                <a:ea typeface="SF Pro" pitchFamily="2" charset="0"/>
                <a:cs typeface="SF Pro" pitchFamily="2" charset="0"/>
              </a:rPr>
              <a:t>Health Care – Drug Persistency</a:t>
            </a:r>
            <a:endParaRPr lang="en-US" sz="4400" dirty="0">
              <a:solidFill>
                <a:schemeClr val="bg2"/>
              </a:solidFill>
              <a:latin typeface="Abadi" panose="020B0604020104020204" pitchFamily="34" charset="0"/>
              <a:ea typeface="SF Pro" pitchFamily="2" charset="0"/>
              <a:cs typeface="SF Pro" pitchFamily="2" charset="0"/>
            </a:endParaRPr>
          </a:p>
        </p:txBody>
      </p:sp>
    </p:spTree>
    <p:extLst>
      <p:ext uri="{BB962C8B-B14F-4D97-AF65-F5344CB8AC3E}">
        <p14:creationId xmlns:p14="http://schemas.microsoft.com/office/powerpoint/2010/main" val="3407282931"/>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10</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8754000" cy="4931508"/>
          </a:xfrm>
          <a:prstGeom prst="rect">
            <a:avLst/>
          </a:prstGeom>
        </p:spPr>
        <p:txBody>
          <a:bodyPr lIns="91440" tIns="45720" rIns="91440" bIns="45720" anchor="t"/>
          <a:lstStyle/>
          <a:p>
            <a:pPr algn="l"/>
            <a:r>
              <a:rPr lang="es-MX" sz="2000" b="1" i="0" dirty="0">
                <a:solidFill>
                  <a:srgbClr val="374151"/>
                </a:solidFill>
                <a:effectLst/>
                <a:latin typeface="Söhne"/>
              </a:rPr>
              <a:t>Implications of High Cardinality:</a:t>
            </a:r>
            <a:endParaRPr lang="es-MX" sz="2000" b="0" i="0" dirty="0">
              <a:solidFill>
                <a:srgbClr val="374151"/>
              </a:solidFill>
              <a:effectLst/>
              <a:latin typeface="Söhne"/>
            </a:endParaRPr>
          </a:p>
          <a:p>
            <a:pPr algn="l">
              <a:buFont typeface="Arial" panose="020B0604020202020204" pitchFamily="34" charset="0"/>
              <a:buChar char="•"/>
            </a:pPr>
            <a:r>
              <a:rPr lang="es-MX" sz="2000" b="0" i="0" dirty="0">
                <a:solidFill>
                  <a:srgbClr val="374151"/>
                </a:solidFill>
                <a:effectLst/>
                <a:latin typeface="Söhne"/>
              </a:rPr>
              <a:t>High diversity in medical specialties prescribing the medication ('Ntm_Speciality').</a:t>
            </a:r>
          </a:p>
          <a:p>
            <a:pPr algn="l">
              <a:buFont typeface="Arial" panose="020B0604020202020204" pitchFamily="34" charset="0"/>
              <a:buChar char="•"/>
            </a:pPr>
            <a:r>
              <a:rPr lang="es-MX" sz="2000" b="0" i="0" dirty="0">
                <a:solidFill>
                  <a:srgbClr val="374151"/>
                </a:solidFill>
                <a:effectLst/>
                <a:latin typeface="Söhne"/>
              </a:rPr>
              <a:t>Crucial to address this diversity for effective analysis and modeling in the context of drug persistence.</a:t>
            </a:r>
          </a:p>
          <a:p>
            <a:pPr algn="l"/>
            <a:r>
              <a:rPr lang="es-MX" sz="2000" b="1" i="0" dirty="0">
                <a:solidFill>
                  <a:srgbClr val="374151"/>
                </a:solidFill>
                <a:effectLst/>
                <a:latin typeface="Söhne"/>
              </a:rPr>
              <a:t>Findings:</a:t>
            </a:r>
            <a:endParaRPr lang="es-MX" sz="2000" b="0" i="0" dirty="0">
              <a:solidFill>
                <a:srgbClr val="374151"/>
              </a:solidFill>
              <a:effectLst/>
              <a:latin typeface="Söhne"/>
            </a:endParaRPr>
          </a:p>
          <a:p>
            <a:pPr algn="l">
              <a:buFont typeface="Arial" panose="020B0604020202020204" pitchFamily="34" charset="0"/>
              <a:buChar char="•"/>
            </a:pPr>
            <a:r>
              <a:rPr lang="es-MX" sz="2000" b="1" i="0" dirty="0">
                <a:solidFill>
                  <a:srgbClr val="374151"/>
                </a:solidFill>
                <a:effectLst/>
                <a:latin typeface="Söhne"/>
              </a:rPr>
              <a:t>General Practitioners (GPs):</a:t>
            </a:r>
            <a:endParaRPr lang="es-MX" sz="2000" b="0" i="0" dirty="0">
              <a:solidFill>
                <a:srgbClr val="374151"/>
              </a:solidFill>
              <a:effectLst/>
              <a:latin typeface="Söhne"/>
            </a:endParaRPr>
          </a:p>
          <a:p>
            <a:pPr marL="742950" lvl="1" indent="-285750" algn="l">
              <a:buFont typeface="Arial" panose="020B0604020202020204" pitchFamily="34" charset="0"/>
              <a:buChar char="•"/>
            </a:pPr>
            <a:r>
              <a:rPr lang="es-MX" sz="2000" b="0" i="0" dirty="0">
                <a:solidFill>
                  <a:srgbClr val="374151"/>
                </a:solidFill>
                <a:effectLst/>
                <a:latin typeface="Söhne"/>
              </a:rPr>
              <a:t>Most frequent prescribers.</a:t>
            </a:r>
          </a:p>
          <a:p>
            <a:pPr algn="l">
              <a:buFont typeface="Arial" panose="020B0604020202020204" pitchFamily="34" charset="0"/>
              <a:buChar char="•"/>
            </a:pPr>
            <a:r>
              <a:rPr lang="es-MX" sz="2000" b="1" i="0" dirty="0">
                <a:solidFill>
                  <a:srgbClr val="374151"/>
                </a:solidFill>
                <a:effectLst/>
                <a:latin typeface="Söhne"/>
              </a:rPr>
              <a:t>Rheumatology Specialists:</a:t>
            </a:r>
            <a:endParaRPr lang="es-MX" sz="2000" b="0" i="0" dirty="0">
              <a:solidFill>
                <a:srgbClr val="374151"/>
              </a:solidFill>
              <a:effectLst/>
              <a:latin typeface="Söhne"/>
            </a:endParaRPr>
          </a:p>
          <a:p>
            <a:pPr marL="742950" lvl="1" indent="-285750" algn="l">
              <a:buFont typeface="Arial" panose="020B0604020202020204" pitchFamily="34" charset="0"/>
              <a:buChar char="•"/>
            </a:pPr>
            <a:r>
              <a:rPr lang="es-MX" sz="2000" b="0" i="0" dirty="0">
                <a:solidFill>
                  <a:srgbClr val="374151"/>
                </a:solidFill>
                <a:effectLst/>
                <a:latin typeface="Söhne"/>
              </a:rPr>
              <a:t>High frequency in prescribing the medication.</a:t>
            </a: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2" name="Title 1">
            <a:extLst>
              <a:ext uri="{FF2B5EF4-FFF2-40B4-BE49-F238E27FC236}">
                <a16:creationId xmlns:a16="http://schemas.microsoft.com/office/drawing/2014/main" id="{3571E662-63EC-4592-4B86-65602B23FAB6}"/>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pic>
        <p:nvPicPr>
          <p:cNvPr id="7" name="Imagen 6">
            <a:extLst>
              <a:ext uri="{FF2B5EF4-FFF2-40B4-BE49-F238E27FC236}">
                <a16:creationId xmlns:a16="http://schemas.microsoft.com/office/drawing/2014/main" id="{62DE39FA-A2EF-3798-023C-841713A32B8B}"/>
              </a:ext>
            </a:extLst>
          </p:cNvPr>
          <p:cNvPicPr>
            <a:picLocks noChangeAspect="1"/>
          </p:cNvPicPr>
          <p:nvPr/>
        </p:nvPicPr>
        <p:blipFill rotWithShape="1">
          <a:blip r:embed="rId3"/>
          <a:srcRect l="18030" t="33410" r="13216"/>
          <a:stretch/>
        </p:blipFill>
        <p:spPr>
          <a:xfrm>
            <a:off x="0" y="1460664"/>
            <a:ext cx="6096000" cy="4706285"/>
          </a:xfrm>
          <a:prstGeom prst="rect">
            <a:avLst/>
          </a:prstGeom>
        </p:spPr>
      </p:pic>
      <p:pic>
        <p:nvPicPr>
          <p:cNvPr id="9" name="Imagen 8">
            <a:extLst>
              <a:ext uri="{FF2B5EF4-FFF2-40B4-BE49-F238E27FC236}">
                <a16:creationId xmlns:a16="http://schemas.microsoft.com/office/drawing/2014/main" id="{1420D9DB-3699-DE52-1FF3-8373FCF07011}"/>
              </a:ext>
            </a:extLst>
          </p:cNvPr>
          <p:cNvPicPr>
            <a:picLocks noChangeAspect="1"/>
          </p:cNvPicPr>
          <p:nvPr/>
        </p:nvPicPr>
        <p:blipFill rotWithShape="1">
          <a:blip r:embed="rId4"/>
          <a:srcRect l="20066" t="28951" r="13370"/>
          <a:stretch/>
        </p:blipFill>
        <p:spPr>
          <a:xfrm>
            <a:off x="6096000" y="1460664"/>
            <a:ext cx="6004956" cy="4706285"/>
          </a:xfrm>
          <a:prstGeom prst="rect">
            <a:avLst/>
          </a:prstGeom>
        </p:spPr>
      </p:pic>
    </p:spTree>
    <p:extLst>
      <p:ext uri="{BB962C8B-B14F-4D97-AF65-F5344CB8AC3E}">
        <p14:creationId xmlns:p14="http://schemas.microsoft.com/office/powerpoint/2010/main" val="15787263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gn="l">
              <a:buFont typeface="Arial" panose="020B0604020202020204" pitchFamily="34" charset="0"/>
              <a:buChar char="•"/>
            </a:pPr>
            <a:r>
              <a:rPr lang="es-MX" sz="1900" b="1" i="0" dirty="0">
                <a:solidFill>
                  <a:srgbClr val="374151"/>
                </a:solidFill>
                <a:effectLst/>
                <a:latin typeface="Söhne"/>
              </a:rPr>
              <a:t>General Practitioners (GPs):</a:t>
            </a:r>
            <a:endParaRPr lang="es-MX" sz="1900" b="0" i="0" dirty="0">
              <a:solidFill>
                <a:srgbClr val="374151"/>
              </a:solidFill>
              <a:effectLst/>
              <a:latin typeface="Söhne"/>
            </a:endParaRPr>
          </a:p>
          <a:p>
            <a:pPr marL="742950" lvl="1" indent="-285750" algn="l">
              <a:buFont typeface="Arial" panose="020B0604020202020204" pitchFamily="34" charset="0"/>
              <a:buChar char="•"/>
            </a:pPr>
            <a:r>
              <a:rPr lang="es-MX" sz="1900" b="0" i="0" dirty="0">
                <a:solidFill>
                  <a:srgbClr val="374151"/>
                </a:solidFill>
                <a:effectLst/>
                <a:latin typeface="Söhne"/>
              </a:rPr>
              <a:t>Most frequent encounters with the medication.</a:t>
            </a:r>
          </a:p>
          <a:p>
            <a:pPr algn="l">
              <a:buFont typeface="Arial" panose="020B0604020202020204" pitchFamily="34" charset="0"/>
              <a:buChar char="•"/>
            </a:pPr>
            <a:r>
              <a:rPr lang="es-MX" sz="1900" b="1" i="0" dirty="0">
                <a:solidFill>
                  <a:srgbClr val="374151"/>
                </a:solidFill>
                <a:effectLst/>
                <a:latin typeface="Söhne"/>
              </a:rPr>
              <a:t>Rheumatology Specialists:</a:t>
            </a:r>
            <a:endParaRPr lang="es-MX" sz="1900" b="0" i="0" dirty="0">
              <a:solidFill>
                <a:srgbClr val="374151"/>
              </a:solidFill>
              <a:effectLst/>
              <a:latin typeface="Söhne"/>
            </a:endParaRPr>
          </a:p>
          <a:p>
            <a:pPr marL="742950" lvl="1" indent="-285750" algn="l">
              <a:buFont typeface="Arial" panose="020B0604020202020204" pitchFamily="34" charset="0"/>
              <a:buChar char="•"/>
            </a:pPr>
            <a:r>
              <a:rPr lang="es-MX" sz="1900" b="0" i="0" dirty="0">
                <a:solidFill>
                  <a:srgbClr val="374151"/>
                </a:solidFill>
                <a:effectLst/>
                <a:latin typeface="Söhne"/>
              </a:rPr>
              <a:t>High frequency in encounters.</a:t>
            </a:r>
          </a:p>
          <a:p>
            <a:pPr marL="742950" lvl="1" indent="-285750" algn="l">
              <a:buFont typeface="Arial" panose="020B0604020202020204" pitchFamily="34" charset="0"/>
              <a:buChar char="•"/>
            </a:pPr>
            <a:r>
              <a:rPr lang="es-MX" sz="1900" b="0" i="0" dirty="0">
                <a:solidFill>
                  <a:srgbClr val="374151"/>
                </a:solidFill>
                <a:effectLst/>
                <a:latin typeface="Söhne"/>
              </a:rPr>
              <a:t>Specialize in musculoskeletal and connective tissue diseases.</a:t>
            </a:r>
          </a:p>
          <a:p>
            <a:pPr marL="742950" lvl="1" indent="-285750" algn="l">
              <a:buFont typeface="Arial" panose="020B0604020202020204" pitchFamily="34" charset="0"/>
              <a:buChar char="•"/>
            </a:pPr>
            <a:r>
              <a:rPr lang="es-MX" sz="1900" b="0" i="0" dirty="0">
                <a:solidFill>
                  <a:srgbClr val="374151"/>
                </a:solidFill>
                <a:effectLst/>
                <a:latin typeface="Söhne"/>
              </a:rPr>
              <a:t>Interest in T-score and bone densitometry, linked to osteoporosis and bone health.</a:t>
            </a:r>
          </a:p>
          <a:p>
            <a:pPr algn="l"/>
            <a:r>
              <a:rPr lang="es-MX" sz="1900" b="1" i="0" u="sng" dirty="0">
                <a:solidFill>
                  <a:srgbClr val="374151"/>
                </a:solidFill>
                <a:effectLst/>
                <a:latin typeface="Söhne"/>
              </a:rPr>
              <a:t>Key Observations:</a:t>
            </a:r>
            <a:endParaRPr lang="es-MX" sz="1900" b="0" i="0" u="sng" dirty="0">
              <a:solidFill>
                <a:srgbClr val="374151"/>
              </a:solidFill>
              <a:effectLst/>
              <a:latin typeface="Söhne"/>
            </a:endParaRPr>
          </a:p>
          <a:p>
            <a:pPr algn="l">
              <a:buFont typeface="Arial" panose="020B0604020202020204" pitchFamily="34" charset="0"/>
              <a:buChar char="•"/>
            </a:pPr>
            <a:r>
              <a:rPr lang="es-MX" sz="1900" b="1" i="0" dirty="0">
                <a:effectLst/>
                <a:latin typeface="Söhne"/>
              </a:rPr>
              <a:t>Implications:</a:t>
            </a:r>
          </a:p>
          <a:p>
            <a:pPr algn="l">
              <a:buFont typeface="Arial" panose="020B0604020202020204" pitchFamily="34" charset="0"/>
              <a:buChar char="•"/>
            </a:pPr>
            <a:r>
              <a:rPr lang="es-MX" sz="1900" b="0" i="0" dirty="0">
                <a:solidFill>
                  <a:srgbClr val="374151"/>
                </a:solidFill>
                <a:effectLst/>
                <a:latin typeface="Söhne"/>
              </a:rPr>
              <a:t>Higher T-scores may indicate better bone health, potentially influencing medication persistence.</a:t>
            </a:r>
          </a:p>
          <a:p>
            <a:pPr algn="l">
              <a:buFont typeface="Arial" panose="020B0604020202020204" pitchFamily="34" charset="0"/>
              <a:buChar char="•"/>
            </a:pPr>
            <a:r>
              <a:rPr lang="es-MX" sz="1900" b="1" i="0" dirty="0">
                <a:solidFill>
                  <a:srgbClr val="374151"/>
                </a:solidFill>
                <a:effectLst/>
                <a:latin typeface="Söhne"/>
              </a:rPr>
              <a:t>Clinical Relevance:</a:t>
            </a:r>
            <a:endParaRPr lang="es-MX" sz="1900" b="0" i="0" dirty="0">
              <a:solidFill>
                <a:srgbClr val="374151"/>
              </a:solidFill>
              <a:effectLst/>
              <a:latin typeface="Söhne"/>
            </a:endParaRPr>
          </a:p>
          <a:p>
            <a:pPr marL="742950" lvl="1" indent="-285750" algn="l">
              <a:buFont typeface="Arial" panose="020B0604020202020204" pitchFamily="34" charset="0"/>
              <a:buChar char="•"/>
            </a:pPr>
            <a:r>
              <a:rPr lang="es-MX" sz="1900" b="0" i="0" dirty="0">
                <a:solidFill>
                  <a:srgbClr val="374151"/>
                </a:solidFill>
                <a:effectLst/>
                <a:latin typeface="Söhne"/>
              </a:rPr>
              <a:t>Rheumatologists' interest aligns with medication implications for musculoskeletal and bone health.</a:t>
            </a:r>
          </a:p>
          <a:p>
            <a:pPr marL="742950" lvl="1" indent="-285750" algn="l">
              <a:buFont typeface="Arial" panose="020B0604020202020204" pitchFamily="34" charset="0"/>
              <a:buChar char="•"/>
            </a:pPr>
            <a:r>
              <a:rPr lang="es-MX" sz="1900" b="0" i="0" dirty="0">
                <a:solidFill>
                  <a:srgbClr val="374151"/>
                </a:solidFill>
                <a:effectLst/>
                <a:latin typeface="Söhne"/>
              </a:rPr>
              <a:t>Connection to T-score and bone densitometry underscores focus on conditions like osteoporosis.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Analysis Summary: ‘</a:t>
            </a:r>
            <a:r>
              <a:rPr lang="en-US" dirty="0" err="1">
                <a:solidFill>
                  <a:srgbClr val="0B49CB"/>
                </a:solidFill>
                <a:latin typeface="Abadi"/>
              </a:rPr>
              <a:t>Ntm_Speciality</a:t>
            </a:r>
            <a:r>
              <a:rPr lang="en-US" dirty="0">
                <a:solidFill>
                  <a:srgbClr val="0B49CB"/>
                </a:solidFill>
                <a:latin typeface="Abadi"/>
              </a:rPr>
              <a:t>’ Impact on Medication Encounter.</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gn="l"/>
            <a:r>
              <a:rPr lang="es-MX" sz="2000" b="0" i="0" dirty="0">
                <a:solidFill>
                  <a:srgbClr val="374151"/>
                </a:solidFill>
                <a:effectLst/>
                <a:latin typeface="Söhne"/>
              </a:rPr>
              <a:t>Age-related considerations affecting medication adherence.</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Age distribution by Gender</a:t>
            </a:r>
          </a:p>
        </p:txBody>
      </p:sp>
      <p:pic>
        <p:nvPicPr>
          <p:cNvPr id="6" name="Imagen 5">
            <a:extLst>
              <a:ext uri="{FF2B5EF4-FFF2-40B4-BE49-F238E27FC236}">
                <a16:creationId xmlns:a16="http://schemas.microsoft.com/office/drawing/2014/main" id="{2EDCCBF4-3B82-96D6-DB31-61AE9A1E2A4A}"/>
              </a:ext>
            </a:extLst>
          </p:cNvPr>
          <p:cNvPicPr>
            <a:picLocks noChangeAspect="1"/>
          </p:cNvPicPr>
          <p:nvPr/>
        </p:nvPicPr>
        <p:blipFill>
          <a:blip r:embed="rId4"/>
          <a:stretch>
            <a:fillRect/>
          </a:stretch>
        </p:blipFill>
        <p:spPr>
          <a:xfrm>
            <a:off x="-415636" y="285007"/>
            <a:ext cx="13573496" cy="6947065"/>
          </a:xfrm>
          <a:prstGeom prst="rect">
            <a:avLst/>
          </a:prstGeom>
        </p:spPr>
      </p:pic>
    </p:spTree>
    <p:extLst>
      <p:ext uri="{BB962C8B-B14F-4D97-AF65-F5344CB8AC3E}">
        <p14:creationId xmlns:p14="http://schemas.microsoft.com/office/powerpoint/2010/main" val="3345327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a:t>
            </a:r>
            <a:r>
              <a:rPr lang="en-US" dirty="0" err="1">
                <a:solidFill>
                  <a:srgbClr val="0B49CB"/>
                </a:solidFill>
                <a:latin typeface="Abadi"/>
              </a:rPr>
              <a:t>NaN</a:t>
            </a:r>
            <a:r>
              <a:rPr lang="en-US" dirty="0">
                <a:solidFill>
                  <a:srgbClr val="0B49CB"/>
                </a:solidFill>
                <a:latin typeface="Abadi"/>
              </a:rPr>
              <a:t> Values:</a:t>
            </a:r>
          </a:p>
        </p:txBody>
      </p:sp>
      <p:pic>
        <p:nvPicPr>
          <p:cNvPr id="7" name="Imagen 6">
            <a:extLst>
              <a:ext uri="{FF2B5EF4-FFF2-40B4-BE49-F238E27FC236}">
                <a16:creationId xmlns:a16="http://schemas.microsoft.com/office/drawing/2014/main" id="{190741EB-CCAA-E0C5-29DF-911A927CEB17}"/>
              </a:ext>
            </a:extLst>
          </p:cNvPr>
          <p:cNvPicPr>
            <a:picLocks noChangeAspect="1"/>
          </p:cNvPicPr>
          <p:nvPr/>
        </p:nvPicPr>
        <p:blipFill rotWithShape="1">
          <a:blip r:embed="rId3"/>
          <a:srcRect l="18909" t="48594" r="46281" b="13713"/>
          <a:stretch/>
        </p:blipFill>
        <p:spPr>
          <a:xfrm>
            <a:off x="2624448" y="2105655"/>
            <a:ext cx="6614555" cy="4120737"/>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Feature Description:</a:t>
            </a:r>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15</a:t>
            </a:fld>
            <a:endParaRPr lang="en-US" sz="1200">
              <a:solidFill>
                <a:srgbClr val="303030"/>
              </a:solidFill>
              <a:latin typeface="+mn-lt"/>
            </a:endParaRPr>
          </a:p>
        </p:txBody>
      </p:sp>
      <p:pic>
        <p:nvPicPr>
          <p:cNvPr id="7" name="Imagen 6">
            <a:extLst>
              <a:ext uri="{FF2B5EF4-FFF2-40B4-BE49-F238E27FC236}">
                <a16:creationId xmlns:a16="http://schemas.microsoft.com/office/drawing/2014/main" id="{30D81E81-9501-8103-A27F-F953BFDAA135}"/>
              </a:ext>
            </a:extLst>
          </p:cNvPr>
          <p:cNvPicPr>
            <a:picLocks noChangeAspect="1"/>
          </p:cNvPicPr>
          <p:nvPr/>
        </p:nvPicPr>
        <p:blipFill rotWithShape="1">
          <a:blip r:embed="rId2"/>
          <a:srcRect l="19073" t="32249" r="28215" b="14947"/>
          <a:stretch/>
        </p:blipFill>
        <p:spPr>
          <a:xfrm>
            <a:off x="-1" y="1910484"/>
            <a:ext cx="4405745" cy="4947516"/>
          </a:xfrm>
          <a:prstGeom prst="rect">
            <a:avLst/>
          </a:prstGeom>
        </p:spPr>
      </p:pic>
      <p:pic>
        <p:nvPicPr>
          <p:cNvPr id="9" name="Imagen 8">
            <a:extLst>
              <a:ext uri="{FF2B5EF4-FFF2-40B4-BE49-F238E27FC236}">
                <a16:creationId xmlns:a16="http://schemas.microsoft.com/office/drawing/2014/main" id="{88C94C3E-C0D1-2517-F397-C329D9E4B2B1}"/>
              </a:ext>
            </a:extLst>
          </p:cNvPr>
          <p:cNvPicPr>
            <a:picLocks noChangeAspect="1"/>
          </p:cNvPicPr>
          <p:nvPr/>
        </p:nvPicPr>
        <p:blipFill rotWithShape="1">
          <a:blip r:embed="rId3"/>
          <a:srcRect l="18182" t="31581" r="11078" b="21238"/>
          <a:stretch/>
        </p:blipFill>
        <p:spPr>
          <a:xfrm>
            <a:off x="5123688" y="629266"/>
            <a:ext cx="6584098" cy="5590559"/>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3" name="Imagen 2">
            <a:extLst>
              <a:ext uri="{FF2B5EF4-FFF2-40B4-BE49-F238E27FC236}">
                <a16:creationId xmlns:a16="http://schemas.microsoft.com/office/drawing/2014/main" id="{A3E9B50A-126B-45B1-66D5-E9390A5D9421}"/>
              </a:ext>
            </a:extLst>
          </p:cNvPr>
          <p:cNvPicPr>
            <a:picLocks noChangeAspect="1"/>
          </p:cNvPicPr>
          <p:nvPr/>
        </p:nvPicPr>
        <p:blipFill rotWithShape="1">
          <a:blip r:embed="rId4"/>
          <a:srcRect l="19200" t="35115" r="34199" b="13304"/>
          <a:stretch/>
        </p:blipFill>
        <p:spPr>
          <a:xfrm>
            <a:off x="0" y="2861952"/>
            <a:ext cx="3930732" cy="3996048"/>
          </a:xfrm>
          <a:prstGeom prst="rect">
            <a:avLst/>
          </a:prstGeom>
        </p:spPr>
      </p:pic>
      <p:pic>
        <p:nvPicPr>
          <p:cNvPr id="6" name="Imagen 5">
            <a:extLst>
              <a:ext uri="{FF2B5EF4-FFF2-40B4-BE49-F238E27FC236}">
                <a16:creationId xmlns:a16="http://schemas.microsoft.com/office/drawing/2014/main" id="{5CB6D20D-CAAE-CF66-81E6-A3B516C0E226}"/>
              </a:ext>
            </a:extLst>
          </p:cNvPr>
          <p:cNvPicPr>
            <a:picLocks noChangeAspect="1"/>
          </p:cNvPicPr>
          <p:nvPr/>
        </p:nvPicPr>
        <p:blipFill rotWithShape="1">
          <a:blip r:embed="rId5"/>
          <a:srcRect l="18894" t="29336" r="11485" b="11407"/>
          <a:stretch/>
        </p:blipFill>
        <p:spPr>
          <a:xfrm>
            <a:off x="3764478" y="2861952"/>
            <a:ext cx="8427522" cy="3996047"/>
          </a:xfrm>
          <a:prstGeom prst="rect">
            <a:avLst/>
          </a:prstGeom>
        </p:spPr>
      </p:pic>
      <p:sp>
        <p:nvSpPr>
          <p:cNvPr id="9" name="Content Placeholder 2">
            <a:extLst>
              <a:ext uri="{FF2B5EF4-FFF2-40B4-BE49-F238E27FC236}">
                <a16:creationId xmlns:a16="http://schemas.microsoft.com/office/drawing/2014/main" id="{E16452DF-9EA6-80C8-7680-E2FDDA4AC1F7}"/>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gn="l"/>
            <a:r>
              <a:rPr lang="es-MX" sz="1800" dirty="0">
                <a:solidFill>
                  <a:srgbClr val="374151"/>
                </a:solidFill>
                <a:latin typeface="Söhne"/>
              </a:rPr>
              <a:t>I</a:t>
            </a:r>
            <a:r>
              <a:rPr lang="es-MX" sz="1800" b="0" i="0" dirty="0">
                <a:solidFill>
                  <a:srgbClr val="374151"/>
                </a:solidFill>
                <a:effectLst/>
                <a:latin typeface="Söhne"/>
              </a:rPr>
              <a:t>n data visualization, "Persistent" patients in the ['Persistency Flag'] column are mainly older females. Over 75 years, there are about 1250 cases, followed by 1000 cases (65-75 years). In the 55-65 age group, around 700 cases, while &lt;55 has less than 200 cases. Caucasians show the highest persistence, especially among non-Hispanic individuals. The Midwest region stands out with a notable prevalence of persistence, suggesting a higher incidence compared to other regions.</a:t>
            </a: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7A5B1F6E-775D-5F7B-9798-4DB4FA66992F}"/>
              </a:ext>
            </a:extLst>
          </p:cNvPr>
          <p:cNvPicPr>
            <a:picLocks noChangeAspect="1"/>
          </p:cNvPicPr>
          <p:nvPr/>
        </p:nvPicPr>
        <p:blipFill>
          <a:blip r:embed="rId2"/>
          <a:stretch>
            <a:fillRect/>
          </a:stretch>
        </p:blipFill>
        <p:spPr>
          <a:xfrm>
            <a:off x="0" y="0"/>
            <a:ext cx="12192000" cy="6858000"/>
          </a:xfrm>
          <a:prstGeom prst="rect">
            <a:avLst/>
          </a:prstGeom>
        </p:spPr>
      </p:pic>
      <p:sp>
        <p:nvSpPr>
          <p:cNvPr id="5" name="TextBox 5">
            <a:extLst>
              <a:ext uri="{FF2B5EF4-FFF2-40B4-BE49-F238E27FC236}">
                <a16:creationId xmlns:a16="http://schemas.microsoft.com/office/drawing/2014/main" id="{8688C0FC-4F09-A65D-C5C9-57CB46A30D8B}"/>
              </a:ext>
            </a:extLst>
          </p:cNvPr>
          <p:cNvSpPr txBox="1"/>
          <p:nvPr/>
        </p:nvSpPr>
        <p:spPr>
          <a:xfrm>
            <a:off x="118753" y="3927763"/>
            <a:ext cx="5723906" cy="1631216"/>
          </a:xfrm>
          <a:prstGeom prst="rect">
            <a:avLst/>
          </a:prstGeom>
          <a:noFill/>
        </p:spPr>
        <p:txBody>
          <a:bodyPr wrap="square" lIns="91440" tIns="45720" rIns="91440" bIns="45720" rtlCol="0" anchor="t">
            <a:spAutoFit/>
          </a:bodyPr>
          <a:lstStyle/>
          <a:p>
            <a:r>
              <a:rPr lang="en-US" sz="2000" dirty="0">
                <a:latin typeface="Abadi"/>
                <a:ea typeface="SF Pro" pitchFamily="2" charset="0"/>
                <a:cs typeface="SF Pro" pitchFamily="2" charset="0"/>
              </a:rPr>
              <a:t>Section 3</a:t>
            </a:r>
          </a:p>
          <a:p>
            <a:r>
              <a:rPr lang="en-US" sz="4000" dirty="0">
                <a:latin typeface="Abadi"/>
                <a:ea typeface="SF Pro" pitchFamily="2" charset="0"/>
                <a:cs typeface="SF Pro" pitchFamily="2" charset="0"/>
              </a:rPr>
              <a:t>Predictive Analysis</a:t>
            </a:r>
          </a:p>
          <a:p>
            <a:r>
              <a:rPr lang="en-US" sz="4000" dirty="0">
                <a:latin typeface="Abadi"/>
                <a:ea typeface="SF Pro" pitchFamily="2" charset="0"/>
                <a:cs typeface="SF Pro" pitchFamily="2" charset="0"/>
              </a:rPr>
              <a:t>(Classification)</a:t>
            </a:r>
            <a:endParaRPr lang="en-US" sz="4000" dirty="0">
              <a:latin typeface="Abadi" panose="020B0604020104020204" pitchFamily="34" charset="0"/>
              <a:ea typeface="SF Pro" pitchFamily="2" charset="0"/>
              <a:cs typeface="SF Pro" pitchFamily="2" charset="0"/>
            </a:endParaRPr>
          </a:p>
        </p:txBody>
      </p:sp>
    </p:spTree>
    <p:extLst>
      <p:ext uri="{BB962C8B-B14F-4D97-AF65-F5344CB8AC3E}">
        <p14:creationId xmlns:p14="http://schemas.microsoft.com/office/powerpoint/2010/main" val="9510850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r>
              <a:rPr lang="es-MX" sz="1800" dirty="0">
                <a:effectLst/>
                <a:latin typeface="Graphik" panose="020B0503030202060203" pitchFamily="34" charset="77"/>
              </a:rPr>
              <a:t>The RandomForest Classifier emerged as the most effective model, boasting an overall accuracy of 79.27% and a ROC-AUC of 0.86. </a:t>
            </a:r>
            <a:endParaRPr lang="es-MX" sz="1600" dirty="0">
              <a:effectLst/>
            </a:endParaRPr>
          </a:p>
          <a:p>
            <a:pPr>
              <a:spcBef>
                <a:spcPts val="1400"/>
              </a:spcBef>
            </a:pPr>
            <a:endParaRPr lang="en-US" sz="1800" dirty="0"/>
          </a:p>
        </p:txBody>
      </p:sp>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18</a:t>
            </a:fld>
            <a:endParaRPr lang="en-US" sz="1200">
              <a:solidFill>
                <a:schemeClr val="tx1">
                  <a:lumMod val="50000"/>
                  <a:lumOff val="50000"/>
                </a:schemeClr>
              </a:solidFill>
              <a:latin typeface="+mn-lt"/>
            </a:endParaRPr>
          </a:p>
        </p:txBody>
      </p:sp>
      <p:pic>
        <p:nvPicPr>
          <p:cNvPr id="6" name="Imagen 5">
            <a:extLst>
              <a:ext uri="{FF2B5EF4-FFF2-40B4-BE49-F238E27FC236}">
                <a16:creationId xmlns:a16="http://schemas.microsoft.com/office/drawing/2014/main" id="{B9B6F929-F467-3782-9EC5-AAB8E34B066E}"/>
              </a:ext>
            </a:extLst>
          </p:cNvPr>
          <p:cNvPicPr>
            <a:picLocks noChangeAspect="1"/>
          </p:cNvPicPr>
          <p:nvPr/>
        </p:nvPicPr>
        <p:blipFill rotWithShape="1">
          <a:blip r:embed="rId2"/>
          <a:srcRect l="22543" t="22198" r="42163"/>
          <a:stretch/>
        </p:blipFill>
        <p:spPr>
          <a:xfrm>
            <a:off x="130629" y="2454439"/>
            <a:ext cx="6697683" cy="4267036"/>
          </a:xfrm>
          <a:prstGeom prst="rect">
            <a:avLst/>
          </a:prstGeom>
        </p:spPr>
      </p:pic>
      <p:pic>
        <p:nvPicPr>
          <p:cNvPr id="8" name="Imagen 7">
            <a:extLst>
              <a:ext uri="{FF2B5EF4-FFF2-40B4-BE49-F238E27FC236}">
                <a16:creationId xmlns:a16="http://schemas.microsoft.com/office/drawing/2014/main" id="{B27DAF10-B3F8-7E23-E553-E4D2D9130BDF}"/>
              </a:ext>
            </a:extLst>
          </p:cNvPr>
          <p:cNvPicPr>
            <a:picLocks noChangeAspect="1"/>
          </p:cNvPicPr>
          <p:nvPr/>
        </p:nvPicPr>
        <p:blipFill rotWithShape="1">
          <a:blip r:embed="rId3"/>
          <a:srcRect l="24771" t="36927" r="32753" b="14852"/>
          <a:stretch/>
        </p:blipFill>
        <p:spPr>
          <a:xfrm>
            <a:off x="5854534" y="2676139"/>
            <a:ext cx="5225144" cy="4045336"/>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6" name="Imagen 5">
            <a:extLst>
              <a:ext uri="{FF2B5EF4-FFF2-40B4-BE49-F238E27FC236}">
                <a16:creationId xmlns:a16="http://schemas.microsoft.com/office/drawing/2014/main" id="{21AD69B5-CA15-4641-A22B-13D906165EE8}"/>
              </a:ext>
            </a:extLst>
          </p:cNvPr>
          <p:cNvPicPr>
            <a:picLocks noChangeAspect="1"/>
          </p:cNvPicPr>
          <p:nvPr/>
        </p:nvPicPr>
        <p:blipFill rotWithShape="1">
          <a:blip r:embed="rId3"/>
          <a:srcRect l="23173" t="30007" r="23504"/>
          <a:stretch/>
        </p:blipFill>
        <p:spPr>
          <a:xfrm>
            <a:off x="1033153" y="1353788"/>
            <a:ext cx="8835242" cy="5355770"/>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algn="l"/>
            <a:r>
              <a:rPr lang="es-MX" sz="1600" b="1" i="0" dirty="0">
                <a:solidFill>
                  <a:srgbClr val="374151"/>
                </a:solidFill>
                <a:effectLst/>
                <a:latin typeface="Söhne"/>
              </a:rPr>
              <a:t>Problem Understanding:</a:t>
            </a:r>
            <a:r>
              <a:rPr lang="es-MX" sz="1600" b="0" i="0" dirty="0">
                <a:solidFill>
                  <a:srgbClr val="374151"/>
                </a:solidFill>
                <a:effectLst/>
                <a:latin typeface="Söhne"/>
              </a:rPr>
              <a:t> Addressing the challenge of understanding factors impacting persistency to build a classification model for the given dataset.</a:t>
            </a:r>
          </a:p>
          <a:p>
            <a:pPr algn="l"/>
            <a:r>
              <a:rPr lang="es-MX" sz="1600" b="1" i="0" dirty="0">
                <a:solidFill>
                  <a:srgbClr val="374151"/>
                </a:solidFill>
                <a:effectLst/>
                <a:latin typeface="Söhne"/>
              </a:rPr>
              <a:t>Data Understanding:</a:t>
            </a:r>
            <a:r>
              <a:rPr lang="es-MX" sz="1600" b="0" i="0" dirty="0">
                <a:solidFill>
                  <a:srgbClr val="374151"/>
                </a:solidFill>
                <a:effectLst/>
                <a:latin typeface="Söhne"/>
              </a:rPr>
              <a:t> Thorough exploration of dataset characteristics, variable types, and identification of key predictors influencing persistency.</a:t>
            </a:r>
          </a:p>
          <a:p>
            <a:pPr algn="l"/>
            <a:r>
              <a:rPr lang="es-MX" sz="1600" b="1" i="0" dirty="0">
                <a:solidFill>
                  <a:srgbClr val="374151"/>
                </a:solidFill>
                <a:effectLst/>
                <a:latin typeface="Söhne"/>
              </a:rPr>
              <a:t>Data Cleaning and Feature Engineering:</a:t>
            </a:r>
            <a:r>
              <a:rPr lang="es-MX" sz="1600" b="0" i="0" dirty="0">
                <a:solidFill>
                  <a:srgbClr val="374151"/>
                </a:solidFill>
                <a:effectLst/>
                <a:latin typeface="Söhne"/>
              </a:rPr>
              <a:t> Handling missing values, outliers, and encoding categorical variables. Selecting and engineering relevant features for model development.</a:t>
            </a:r>
          </a:p>
          <a:p>
            <a:pPr algn="l"/>
            <a:r>
              <a:rPr lang="es-MX" sz="1600" b="1" i="0" dirty="0">
                <a:solidFill>
                  <a:srgbClr val="374151"/>
                </a:solidFill>
                <a:effectLst/>
                <a:latin typeface="Söhne"/>
              </a:rPr>
              <a:t>Model Development:</a:t>
            </a:r>
            <a:r>
              <a:rPr lang="es-MX" sz="1600" b="0" i="0" dirty="0">
                <a:solidFill>
                  <a:srgbClr val="374151"/>
                </a:solidFill>
                <a:effectLst/>
                <a:latin typeface="Söhne"/>
              </a:rPr>
              <a:t> Utilizing suitable classification algorithms for building a predictive model.</a:t>
            </a:r>
          </a:p>
          <a:p>
            <a:pPr algn="l"/>
            <a:r>
              <a:rPr lang="es-MX" sz="1600" b="1" i="0" dirty="0">
                <a:solidFill>
                  <a:srgbClr val="374151"/>
                </a:solidFill>
                <a:effectLst/>
                <a:latin typeface="Söhne"/>
              </a:rPr>
              <a:t>Model Selection:</a:t>
            </a:r>
            <a:r>
              <a:rPr lang="es-MX" sz="1600" b="0" i="0" dirty="0">
                <a:solidFill>
                  <a:srgbClr val="374151"/>
                </a:solidFill>
                <a:effectLst/>
                <a:latin typeface="Söhne"/>
              </a:rPr>
              <a:t> Choosing the most appropriate model based on performance metrics and problem requirements.</a:t>
            </a:r>
          </a:p>
          <a:p>
            <a:pPr algn="l"/>
            <a:r>
              <a:rPr lang="es-MX" sz="1600" b="1" i="0" dirty="0">
                <a:solidFill>
                  <a:srgbClr val="374151"/>
                </a:solidFill>
                <a:effectLst/>
                <a:latin typeface="Söhne"/>
              </a:rPr>
              <a:t>Model Evaluation:</a:t>
            </a:r>
            <a:r>
              <a:rPr lang="es-MX" sz="1600" b="0" i="0" dirty="0">
                <a:solidFill>
                  <a:srgbClr val="374151"/>
                </a:solidFill>
                <a:effectLst/>
                <a:latin typeface="Söhne"/>
              </a:rPr>
              <a:t> Assessing model performance through accuracy, precision, recall for both classes of the target variable. Additionally, reporting ROC-AUC.</a:t>
            </a:r>
          </a:p>
          <a:p>
            <a:pPr algn="l"/>
            <a:r>
              <a:rPr lang="es-MX" sz="1600" b="1" i="0" dirty="0">
                <a:solidFill>
                  <a:srgbClr val="374151"/>
                </a:solidFill>
                <a:effectLst/>
                <a:latin typeface="Söhne"/>
              </a:rPr>
              <a:t>Deploy the Model:</a:t>
            </a:r>
            <a:r>
              <a:rPr lang="es-MX" sz="1600" b="0" i="0" dirty="0">
                <a:solidFill>
                  <a:srgbClr val="374151"/>
                </a:solidFill>
                <a:effectLst/>
                <a:latin typeface="Söhne"/>
              </a:rPr>
              <a:t> If applicable, deploying the trained model in a production environment.</a:t>
            </a:r>
          </a:p>
          <a:p>
            <a:pPr algn="l"/>
            <a:r>
              <a:rPr lang="es-MX" sz="1600" b="1" i="0" dirty="0">
                <a:solidFill>
                  <a:srgbClr val="374151"/>
                </a:solidFill>
                <a:effectLst/>
                <a:latin typeface="Söhne"/>
              </a:rPr>
              <a:t>Explain the Challenges and Model Selection:</a:t>
            </a:r>
            <a:r>
              <a:rPr lang="es-MX" sz="1600" b="0" i="0" dirty="0">
                <a:solidFill>
                  <a:srgbClr val="374151"/>
                </a:solidFill>
                <a:effectLst/>
                <a:latin typeface="Söhne"/>
              </a:rPr>
              <a:t> Providing insights into challenges encountered during the process and rationale behind the chosen model, considering its suitability for the problem at hand.</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r>
              <a:rPr lang="es-MX" sz="1800" dirty="0">
                <a:effectLst/>
                <a:latin typeface="Graphik" panose="020B0503030202060203" pitchFamily="34" charset="77"/>
              </a:rPr>
              <a:t>In this analysis, the RandomForest Classifier emerged as the most effective model, boasting an overall accuracy of 79.27% and a ROC-AUC of 0.86. This model surpasses others in achieving a balance between precision and recall for both classes. Its ability to distinguish between positive and negative classes, highlighted by the area under the ROC curve, underscores its robust performance. The findings endorse the RandomForest Classifier as the preferred choice for drug persistency identification, offering a promising avenue for further refinement and application. </a:t>
            </a:r>
            <a:endParaRPr lang="es-MX" sz="1600" dirty="0">
              <a:effectLst/>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4B6CADA5-5D0C-669D-48F8-2BCB0211C80F}"/>
              </a:ext>
            </a:extLst>
          </p:cNvPr>
          <p:cNvPicPr>
            <a:picLocks noChangeAspect="1"/>
          </p:cNvPicPr>
          <p:nvPr/>
        </p:nvPicPr>
        <p:blipFill>
          <a:blip r:embed="rId2"/>
          <a:stretch>
            <a:fillRect/>
          </a:stretch>
        </p:blipFill>
        <p:spPr>
          <a:xfrm>
            <a:off x="0" y="0"/>
            <a:ext cx="12192000" cy="6858000"/>
          </a:xfrm>
          <a:prstGeom prst="rect">
            <a:avLst/>
          </a:prstGeom>
        </p:spPr>
      </p:pic>
      <p:sp>
        <p:nvSpPr>
          <p:cNvPr id="5" name="TextBox 5">
            <a:extLst>
              <a:ext uri="{FF2B5EF4-FFF2-40B4-BE49-F238E27FC236}">
                <a16:creationId xmlns:a16="http://schemas.microsoft.com/office/drawing/2014/main" id="{3952FDBB-F85B-0269-3815-507E08F70443}"/>
              </a:ext>
            </a:extLst>
          </p:cNvPr>
          <p:cNvSpPr txBox="1"/>
          <p:nvPr/>
        </p:nvSpPr>
        <p:spPr>
          <a:xfrm>
            <a:off x="118753" y="3927763"/>
            <a:ext cx="5723906" cy="646331"/>
          </a:xfrm>
          <a:prstGeom prst="rect">
            <a:avLst/>
          </a:prstGeom>
          <a:noFill/>
        </p:spPr>
        <p:txBody>
          <a:bodyPr wrap="square" lIns="91440" tIns="45720" rIns="91440" bIns="45720" rtlCol="0" anchor="t">
            <a:spAutoFit/>
          </a:bodyPr>
          <a:lstStyle/>
          <a:p>
            <a:r>
              <a:rPr lang="en-US" sz="3600" dirty="0">
                <a:solidFill>
                  <a:schemeClr val="bg1"/>
                </a:solidFill>
                <a:latin typeface="Abadi"/>
                <a:ea typeface="SF Pro" pitchFamily="2" charset="0"/>
                <a:cs typeface="SF Pro" pitchFamily="2" charset="0"/>
              </a:rPr>
              <a:t>Thank you!</a:t>
            </a:r>
            <a:endParaRPr lang="en-US" sz="3600" dirty="0">
              <a:solidFill>
                <a:schemeClr val="bg1"/>
              </a:solidFill>
              <a:latin typeface="Abadi" panose="020B0604020104020204" pitchFamily="34" charset="0"/>
              <a:ea typeface="SF Pro" pitchFamily="2" charset="0"/>
              <a:cs typeface="SF Pro" pitchFamily="2" charset="0"/>
            </a:endParaRPr>
          </a:p>
        </p:txBody>
      </p:sp>
    </p:spTree>
    <p:extLst>
      <p:ext uri="{BB962C8B-B14F-4D97-AF65-F5344CB8AC3E}">
        <p14:creationId xmlns:p14="http://schemas.microsoft.com/office/powerpoint/2010/main" val="30949129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10204108" cy="3320824"/>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l">
              <a:buNone/>
            </a:pPr>
            <a:r>
              <a:rPr lang="es-MX" sz="2000" b="0" i="0" dirty="0">
                <a:solidFill>
                  <a:srgbClr val="374151"/>
                </a:solidFill>
                <a:effectLst/>
                <a:latin typeface="Söhne"/>
              </a:rPr>
              <a:t>In the pharmaceutical industry, a significant challenge faced by companies is understanding the persistence of a drug as per physician prescriptions. The ability to track and analyze how patients adhere to prescription guidelines can provide valuable insights into the effectiveness and impact of pharmacological treatments.</a:t>
            </a:r>
          </a:p>
          <a:p>
            <a:pPr marL="0" indent="0" algn="l">
              <a:buNone/>
            </a:pPr>
            <a:r>
              <a:rPr lang="es-MX" sz="2000" b="0" i="0" dirty="0">
                <a:solidFill>
                  <a:srgbClr val="374151"/>
                </a:solidFill>
                <a:effectLst/>
                <a:latin typeface="Söhne"/>
              </a:rPr>
              <a:t>To address this challenge, ABC Pharma, a prominent pharmaceutical company, has taken the initiative to collaborate with an analytics firm to develop an automated system for drug persistence identification. This approach aims to leverage data analytics and advanced machine learning techniques to gain a deeper and more accurate understanding of patient behavior regarding medical prescriptions.</a:t>
            </a:r>
          </a:p>
          <a:p>
            <a:pPr marL="0" indent="0" algn="l">
              <a:buNone/>
            </a:pPr>
            <a:r>
              <a:rPr lang="es-MX" sz="2000" b="0" i="0" dirty="0">
                <a:solidFill>
                  <a:srgbClr val="374151"/>
                </a:solidFill>
                <a:effectLst/>
                <a:latin typeface="Söhne"/>
              </a:rPr>
              <a:t>This project not only has the potential to significantly enhance the operational efficiency of ABC Pharma but could also lead to key discoveries about adherence patterns to treatments. The successful implementation of this system could transform how the pharmaceutical industry addresses and manages drug persistence, thereby improving patient care and therapeutic outcomes.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Background</a:t>
            </a:r>
          </a:p>
        </p:txBody>
      </p:sp>
    </p:spTree>
    <p:extLst>
      <p:ext uri="{BB962C8B-B14F-4D97-AF65-F5344CB8AC3E}">
        <p14:creationId xmlns:p14="http://schemas.microsoft.com/office/powerpoint/2010/main" val="7240380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ML Problem:</a:t>
            </a:r>
            <a:endParaRPr lang="en-US" dirty="0">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gn="l"/>
            <a:r>
              <a:rPr lang="es-MX" sz="1800" b="0" i="0" dirty="0">
                <a:solidFill>
                  <a:srgbClr val="374151"/>
                </a:solidFill>
                <a:effectLst/>
                <a:latin typeface="Söhne"/>
              </a:rPr>
              <a:t>The objective is to gain insights into factors influencing drug persistency. The task involves constructing a classification model for the provided dataset.</a:t>
            </a:r>
          </a:p>
          <a:p>
            <a:pPr algn="l"/>
            <a:r>
              <a:rPr lang="es-MX" sz="1800" b="1" i="0" dirty="0">
                <a:solidFill>
                  <a:srgbClr val="374151"/>
                </a:solidFill>
                <a:effectLst/>
                <a:latin typeface="Söhne"/>
              </a:rPr>
              <a:t>Target Variable:</a:t>
            </a:r>
            <a:r>
              <a:rPr lang="es-MX" sz="1800" b="0" i="0" dirty="0">
                <a:solidFill>
                  <a:srgbClr val="374151"/>
                </a:solidFill>
                <a:effectLst/>
                <a:latin typeface="Söhne"/>
              </a:rPr>
              <a:t> Persistency_Flag</a:t>
            </a:r>
          </a:p>
        </p:txBody>
      </p:sp>
    </p:spTree>
    <p:extLst>
      <p:ext uri="{BB962C8B-B14F-4D97-AF65-F5344CB8AC3E}">
        <p14:creationId xmlns:p14="http://schemas.microsoft.com/office/powerpoint/2010/main" val="25600613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Ilustración de corazones blancos y negros">
            <a:extLst>
              <a:ext uri="{FF2B5EF4-FFF2-40B4-BE49-F238E27FC236}">
                <a16:creationId xmlns:a16="http://schemas.microsoft.com/office/drawing/2014/main" id="{5D7D93C4-C5D5-943E-EED1-1ABCD5EA1FD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5002" y="0"/>
            <a:ext cx="12287002"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5">
            <a:extLst>
              <a:ext uri="{FF2B5EF4-FFF2-40B4-BE49-F238E27FC236}">
                <a16:creationId xmlns:a16="http://schemas.microsoft.com/office/drawing/2014/main" id="{7A602F09-8701-0327-64A1-06A2A3295694}"/>
              </a:ext>
            </a:extLst>
          </p:cNvPr>
          <p:cNvSpPr txBox="1"/>
          <p:nvPr/>
        </p:nvSpPr>
        <p:spPr>
          <a:xfrm>
            <a:off x="201881" y="3796959"/>
            <a:ext cx="3907811" cy="1015663"/>
          </a:xfrm>
          <a:prstGeom prst="rect">
            <a:avLst/>
          </a:prstGeom>
          <a:noFill/>
        </p:spPr>
        <p:txBody>
          <a:bodyPr wrap="square" lIns="91440" tIns="45720" rIns="91440" bIns="45720" rtlCol="0" anchor="t">
            <a:spAutoFit/>
          </a:bodyPr>
          <a:lstStyle/>
          <a:p>
            <a:r>
              <a:rPr lang="en-US" sz="2000" dirty="0">
                <a:latin typeface="Abadi"/>
                <a:ea typeface="SF Pro" pitchFamily="2" charset="0"/>
                <a:cs typeface="SF Pro" pitchFamily="2" charset="0"/>
              </a:rPr>
              <a:t>Section 1</a:t>
            </a:r>
          </a:p>
          <a:p>
            <a:r>
              <a:rPr lang="en-US" sz="4000" dirty="0">
                <a:latin typeface="Abadi"/>
                <a:ea typeface="SF Pro" pitchFamily="2" charset="0"/>
                <a:cs typeface="SF Pro" pitchFamily="2" charset="0"/>
              </a:rPr>
              <a:t>Methodology</a:t>
            </a:r>
            <a:endParaRPr lang="en-US" sz="4000" dirty="0">
              <a:latin typeface="Abadi" panose="020B0604020104020204" pitchFamily="34" charset="0"/>
              <a:ea typeface="SF Pro" pitchFamily="2" charset="0"/>
              <a:cs typeface="SF Pro" pitchFamily="2" charset="0"/>
            </a:endParaRPr>
          </a:p>
        </p:txBody>
      </p:sp>
    </p:spTree>
    <p:extLst>
      <p:ext uri="{BB962C8B-B14F-4D97-AF65-F5344CB8AC3E}">
        <p14:creationId xmlns:p14="http://schemas.microsoft.com/office/powerpoint/2010/main" val="10279731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823061"/>
            <a:ext cx="10104817" cy="5767744"/>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6400" dirty="0">
                <a:solidFill>
                  <a:schemeClr val="accent3">
                    <a:lumMod val="25000"/>
                  </a:schemeClr>
                </a:solidFill>
                <a:latin typeface="Abadi"/>
              </a:rPr>
              <a:t>Explore and Understand the Data:</a:t>
            </a:r>
          </a:p>
          <a:p>
            <a:pPr algn="l">
              <a:buFont typeface="Arial" panose="020B0604020202020204" pitchFamily="34" charset="0"/>
              <a:buChar char="•"/>
            </a:pPr>
            <a:r>
              <a:rPr lang="es-MX" sz="6400" b="0" i="0" dirty="0">
                <a:solidFill>
                  <a:srgbClr val="374151"/>
                </a:solidFill>
                <a:effectLst/>
                <a:latin typeface="Söhne"/>
              </a:rPr>
              <a:t>Conduct a comprehensive exploration of the dataset to grasp its structure, variable types, and potential patterns.</a:t>
            </a:r>
          </a:p>
          <a:p>
            <a:pPr algn="l">
              <a:buFont typeface="Arial" panose="020B0604020202020204" pitchFamily="34" charset="0"/>
              <a:buChar char="•"/>
            </a:pPr>
            <a:r>
              <a:rPr lang="es-MX" sz="6400" b="0" i="0" dirty="0">
                <a:solidFill>
                  <a:srgbClr val="374151"/>
                </a:solidFill>
                <a:effectLst/>
                <a:latin typeface="Söhne"/>
              </a:rPr>
              <a:t>Identify key variables and trends related to drug persistency.</a:t>
            </a:r>
            <a:r>
              <a:rPr lang="en-US" sz="6400" dirty="0">
                <a:solidFill>
                  <a:schemeClr val="bg2">
                    <a:lumMod val="50000"/>
                  </a:schemeClr>
                </a:solidFill>
                <a:latin typeface="Abadi"/>
              </a:rPr>
              <a:t> </a:t>
            </a:r>
          </a:p>
          <a:p>
            <a:pPr>
              <a:lnSpc>
                <a:spcPct val="120000"/>
              </a:lnSpc>
              <a:spcBef>
                <a:spcPts val="1400"/>
              </a:spcBef>
            </a:pPr>
            <a:r>
              <a:rPr lang="en-US" sz="6400" dirty="0">
                <a:solidFill>
                  <a:schemeClr val="accent3">
                    <a:lumMod val="25000"/>
                  </a:schemeClr>
                </a:solidFill>
                <a:latin typeface="Abadi"/>
              </a:rPr>
              <a:t>Prepare and Clean the Data:</a:t>
            </a:r>
          </a:p>
          <a:p>
            <a:pPr algn="l">
              <a:buFont typeface="Arial" panose="020B0604020202020204" pitchFamily="34" charset="0"/>
              <a:buChar char="•"/>
            </a:pPr>
            <a:r>
              <a:rPr lang="es-MX" sz="6400" b="0" i="0" dirty="0">
                <a:solidFill>
                  <a:srgbClr val="374151"/>
                </a:solidFill>
                <a:effectLst/>
                <a:latin typeface="Söhne"/>
              </a:rPr>
              <a:t>Address missing values, outliers, and inconsistencies in the dataset.</a:t>
            </a:r>
          </a:p>
          <a:p>
            <a:pPr algn="l">
              <a:buFont typeface="Arial" panose="020B0604020202020204" pitchFamily="34" charset="0"/>
              <a:buChar char="•"/>
            </a:pPr>
            <a:r>
              <a:rPr lang="es-MX" sz="6400" b="0" i="0" dirty="0">
                <a:solidFill>
                  <a:srgbClr val="374151"/>
                </a:solidFill>
                <a:effectLst/>
                <a:latin typeface="Söhne"/>
              </a:rPr>
              <a:t>Perform necessary data transformations and encoding to ensure compatibility for model development.</a:t>
            </a:r>
          </a:p>
          <a:p>
            <a:pPr>
              <a:lnSpc>
                <a:spcPct val="120000"/>
              </a:lnSpc>
              <a:spcBef>
                <a:spcPts val="1400"/>
              </a:spcBef>
            </a:pPr>
            <a:r>
              <a:rPr lang="en-US" sz="6400" dirty="0">
                <a:solidFill>
                  <a:schemeClr val="accent3">
                    <a:lumMod val="25000"/>
                  </a:schemeClr>
                </a:solidFill>
                <a:latin typeface="Abadi"/>
              </a:rPr>
              <a:t>Analyze the Data and Identify Influential Features:</a:t>
            </a:r>
          </a:p>
          <a:p>
            <a:pPr algn="l">
              <a:buFont typeface="Arial" panose="020B0604020202020204" pitchFamily="34" charset="0"/>
              <a:buChar char="•"/>
            </a:pPr>
            <a:r>
              <a:rPr lang="es-MX" sz="6400" b="0" i="0" dirty="0">
                <a:solidFill>
                  <a:srgbClr val="374151"/>
                </a:solidFill>
                <a:effectLst/>
                <a:latin typeface="Söhne"/>
              </a:rPr>
              <a:t>Utilize exploratory data analysis techniques to uncover relationships between variables.</a:t>
            </a:r>
          </a:p>
          <a:p>
            <a:pPr algn="l">
              <a:buFont typeface="Arial" panose="020B0604020202020204" pitchFamily="34" charset="0"/>
              <a:buChar char="•"/>
            </a:pPr>
            <a:r>
              <a:rPr lang="es-MX" sz="6400" b="0" i="0" dirty="0">
                <a:solidFill>
                  <a:srgbClr val="374151"/>
                </a:solidFill>
                <a:effectLst/>
                <a:latin typeface="Söhne"/>
              </a:rPr>
              <a:t>Identify features that significantly impact drug persistency through statistical analysis.</a:t>
            </a:r>
          </a:p>
          <a:p>
            <a:pPr>
              <a:lnSpc>
                <a:spcPct val="120000"/>
              </a:lnSpc>
              <a:spcBef>
                <a:spcPts val="1400"/>
              </a:spcBef>
            </a:pPr>
            <a:r>
              <a:rPr lang="en-US" sz="6400" dirty="0">
                <a:solidFill>
                  <a:schemeClr val="accent3">
                    <a:lumMod val="25000"/>
                  </a:schemeClr>
                </a:solidFill>
                <a:latin typeface="Abadi"/>
              </a:rPr>
              <a:t>Recommendations for Classification Model:</a:t>
            </a:r>
          </a:p>
          <a:p>
            <a:pPr algn="l">
              <a:buFont typeface="Arial" panose="020B0604020202020204" pitchFamily="34" charset="0"/>
              <a:buChar char="•"/>
            </a:pPr>
            <a:r>
              <a:rPr lang="es-MX" sz="6400" b="0" i="0" dirty="0">
                <a:solidFill>
                  <a:srgbClr val="374151"/>
                </a:solidFill>
                <a:effectLst/>
                <a:latin typeface="Söhne"/>
              </a:rPr>
              <a:t>Based on the analysis, propose recommendations for building a classification model.</a:t>
            </a:r>
          </a:p>
          <a:p>
            <a:pPr algn="l">
              <a:buFont typeface="Arial" panose="020B0604020202020204" pitchFamily="34" charset="0"/>
              <a:buChar char="•"/>
            </a:pPr>
            <a:r>
              <a:rPr lang="es-MX" sz="6400" b="0" i="0" dirty="0">
                <a:solidFill>
                  <a:srgbClr val="374151"/>
                </a:solidFill>
                <a:effectLst/>
                <a:latin typeface="Söhne"/>
              </a:rPr>
              <a:t>Specify the type of model (e.g., logistic regression, random forest) that is suitable for the nature of the data and the problem.</a:t>
            </a:r>
          </a:p>
          <a:p>
            <a:pPr>
              <a:lnSpc>
                <a:spcPct val="120000"/>
              </a:lnSpc>
              <a:spcBef>
                <a:spcPts val="1400"/>
              </a:spcBef>
            </a:pPr>
            <a:r>
              <a:rPr lang="en-US" sz="6400" dirty="0">
                <a:solidFill>
                  <a:schemeClr val="accent3">
                    <a:lumMod val="25000"/>
                  </a:schemeClr>
                </a:solidFill>
                <a:latin typeface="Abadi"/>
              </a:rPr>
              <a:t>Automation of Drug Persistency Identification:</a:t>
            </a:r>
          </a:p>
          <a:p>
            <a:pPr>
              <a:lnSpc>
                <a:spcPct val="120000"/>
              </a:lnSpc>
              <a:spcBef>
                <a:spcPts val="1400"/>
              </a:spcBef>
            </a:pPr>
            <a:r>
              <a:rPr lang="es-MX" sz="6400" b="0" i="0" dirty="0">
                <a:solidFill>
                  <a:srgbClr val="374151"/>
                </a:solidFill>
                <a:effectLst/>
                <a:latin typeface="Söhne"/>
              </a:rPr>
              <a:t>Outline the steps to automate the process of drug persistency identification using the recommended classification model.</a:t>
            </a:r>
            <a:endParaRPr lang="en-US" sz="64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156264"/>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34028" y="1830526"/>
            <a:ext cx="11034062" cy="4773832"/>
          </a:xfrm>
          <a:prstGeom prst="rect">
            <a:avLst/>
          </a:prstGeom>
        </p:spPr>
        <p:txBody>
          <a:bodyPr/>
          <a:lstStyle/>
          <a:p>
            <a:pPr algn="l">
              <a:buFont typeface="Arial" panose="020B0604020202020204" pitchFamily="34" charset="0"/>
              <a:buChar char="•"/>
            </a:pPr>
            <a:r>
              <a:rPr lang="es-MX" sz="2000" b="1" i="0" dirty="0">
                <a:solidFill>
                  <a:srgbClr val="374151"/>
                </a:solidFill>
                <a:effectLst/>
                <a:latin typeface="Söhne"/>
              </a:rPr>
              <a:t>Dataset Overview:</a:t>
            </a:r>
            <a:endParaRPr lang="es-MX" sz="2000" b="0" i="0" dirty="0">
              <a:solidFill>
                <a:srgbClr val="374151"/>
              </a:solidFill>
              <a:effectLst/>
              <a:latin typeface="Söhne"/>
            </a:endParaRPr>
          </a:p>
          <a:p>
            <a:pPr marL="742950" lvl="1" indent="-285750" algn="l">
              <a:buFont typeface="Arial" panose="020B0604020202020204" pitchFamily="34" charset="0"/>
              <a:buChar char="•"/>
            </a:pPr>
            <a:r>
              <a:rPr lang="es-MX" sz="2000" b="0" i="0" dirty="0">
                <a:solidFill>
                  <a:srgbClr val="374151"/>
                </a:solidFill>
                <a:effectLst/>
                <a:latin typeface="Söhne"/>
              </a:rPr>
              <a:t>Single file with 3,424 data points.</a:t>
            </a:r>
          </a:p>
          <a:p>
            <a:pPr marL="742950" lvl="1" indent="-285750" algn="l">
              <a:buFont typeface="Arial" panose="020B0604020202020204" pitchFamily="34" charset="0"/>
              <a:buChar char="•"/>
            </a:pPr>
            <a:r>
              <a:rPr lang="es-MX" sz="2000" b="0" i="0" dirty="0">
                <a:solidFill>
                  <a:srgbClr val="374151"/>
                </a:solidFill>
                <a:effectLst/>
                <a:latin typeface="Söhne"/>
              </a:rPr>
              <a:t>75 features/variables (including 6 derived).</a:t>
            </a:r>
          </a:p>
          <a:p>
            <a:pPr algn="l">
              <a:buFont typeface="Arial" panose="020B0604020202020204" pitchFamily="34" charset="0"/>
              <a:buChar char="•"/>
            </a:pPr>
            <a:r>
              <a:rPr lang="es-MX" sz="2000" b="1" i="0" dirty="0">
                <a:solidFill>
                  <a:srgbClr val="374151"/>
                </a:solidFill>
                <a:effectLst/>
                <a:latin typeface="Söhne"/>
              </a:rPr>
              <a:t>Initial Statistics:</a:t>
            </a:r>
            <a:endParaRPr lang="es-MX" sz="2000" b="0" i="0" dirty="0">
              <a:solidFill>
                <a:srgbClr val="374151"/>
              </a:solidFill>
              <a:effectLst/>
              <a:latin typeface="Söhne"/>
            </a:endParaRPr>
          </a:p>
          <a:p>
            <a:pPr marL="742950" lvl="1" indent="-285750" algn="l">
              <a:buFont typeface="Arial" panose="020B0604020202020204" pitchFamily="34" charset="0"/>
              <a:buChar char="•"/>
            </a:pPr>
            <a:r>
              <a:rPr lang="es-MX" sz="2000" b="0" i="0" dirty="0">
                <a:solidFill>
                  <a:srgbClr val="374151"/>
                </a:solidFill>
                <a:effectLst/>
                <a:latin typeface="Söhne"/>
              </a:rPr>
              <a:t>Basic statistics (mean, median, std deviation) for understanding data characteristics.</a:t>
            </a:r>
          </a:p>
          <a:p>
            <a:pPr algn="l">
              <a:buFont typeface="Arial" panose="020B0604020202020204" pitchFamily="34" charset="0"/>
              <a:buChar char="•"/>
            </a:pPr>
            <a:r>
              <a:rPr lang="es-MX" sz="2000" b="1" i="0" dirty="0">
                <a:solidFill>
                  <a:srgbClr val="374151"/>
                </a:solidFill>
                <a:effectLst/>
                <a:latin typeface="Söhne"/>
              </a:rPr>
              <a:t>Feature Types:</a:t>
            </a:r>
            <a:endParaRPr lang="es-MX" sz="2000" b="0" i="0" dirty="0">
              <a:solidFill>
                <a:srgbClr val="374151"/>
              </a:solidFill>
              <a:effectLst/>
              <a:latin typeface="Söhne"/>
            </a:endParaRPr>
          </a:p>
          <a:p>
            <a:pPr marL="742950" lvl="1" indent="-285750" algn="l">
              <a:buFont typeface="Arial" panose="020B0604020202020204" pitchFamily="34" charset="0"/>
              <a:buChar char="•"/>
            </a:pPr>
            <a:r>
              <a:rPr lang="es-MX" sz="2000" b="0" i="0" dirty="0">
                <a:solidFill>
                  <a:srgbClr val="374151"/>
                </a:solidFill>
                <a:effectLst/>
                <a:latin typeface="Söhne"/>
              </a:rPr>
              <a:t>Distinguish numerical and categorical features.</a:t>
            </a:r>
          </a:p>
          <a:p>
            <a:pPr algn="l">
              <a:buFont typeface="Arial" panose="020B0604020202020204" pitchFamily="34" charset="0"/>
              <a:buChar char="•"/>
            </a:pPr>
            <a:r>
              <a:rPr lang="es-MX" sz="2000" b="1" i="0" dirty="0">
                <a:solidFill>
                  <a:srgbClr val="374151"/>
                </a:solidFill>
                <a:effectLst/>
                <a:latin typeface="Söhne"/>
              </a:rPr>
              <a:t>Missing Values:</a:t>
            </a:r>
            <a:endParaRPr lang="es-MX" sz="2000" b="0" i="0" dirty="0">
              <a:solidFill>
                <a:srgbClr val="374151"/>
              </a:solidFill>
              <a:effectLst/>
              <a:latin typeface="Söhne"/>
            </a:endParaRPr>
          </a:p>
          <a:p>
            <a:pPr marL="742950" lvl="1" indent="-285750" algn="l">
              <a:buFont typeface="Arial" panose="020B0604020202020204" pitchFamily="34" charset="0"/>
              <a:buChar char="•"/>
            </a:pPr>
            <a:r>
              <a:rPr lang="es-MX" sz="2000" b="0" i="0" dirty="0">
                <a:solidFill>
                  <a:srgbClr val="374151"/>
                </a:solidFill>
                <a:effectLst/>
                <a:latin typeface="Söhne"/>
              </a:rPr>
              <a:t>Address and handle any missing values.</a:t>
            </a:r>
          </a:p>
          <a:p>
            <a:pPr algn="l">
              <a:buFont typeface="Arial" panose="020B0604020202020204" pitchFamily="34" charset="0"/>
              <a:buChar char="•"/>
            </a:pPr>
            <a:r>
              <a:rPr lang="es-MX" sz="2000" b="1" i="0" dirty="0">
                <a:solidFill>
                  <a:srgbClr val="374151"/>
                </a:solidFill>
                <a:effectLst/>
                <a:latin typeface="Söhne"/>
              </a:rPr>
              <a:t>Distribution Analysis:</a:t>
            </a:r>
            <a:endParaRPr lang="es-MX" sz="2000" b="0" i="0" dirty="0">
              <a:solidFill>
                <a:srgbClr val="374151"/>
              </a:solidFill>
              <a:effectLst/>
              <a:latin typeface="Söhne"/>
            </a:endParaRPr>
          </a:p>
          <a:p>
            <a:pPr marL="742950" lvl="1" indent="-285750" algn="l">
              <a:buFont typeface="Arial" panose="020B0604020202020204" pitchFamily="34" charset="0"/>
              <a:buChar char="•"/>
            </a:pPr>
            <a:r>
              <a:rPr lang="es-MX" sz="2000" b="0" i="0" dirty="0">
                <a:solidFill>
                  <a:srgbClr val="374151"/>
                </a:solidFill>
                <a:effectLst/>
                <a:latin typeface="Söhne"/>
              </a:rPr>
              <a:t>Explore variable distributions for range and skewness.</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34028" y="430789"/>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Exploration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7" y="1800225"/>
            <a:ext cx="10515599" cy="4225925"/>
          </a:xfrm>
          <a:prstGeom prst="rect">
            <a:avLst/>
          </a:prstGeom>
        </p:spPr>
        <p:txBody>
          <a:bodyPr vert="horz" lIns="91440" tIns="45720" rIns="91440" bIns="45720" rtlCol="0" anchor="t">
            <a:normAutofit/>
          </a:bodyPr>
          <a:lstStyle/>
          <a:p>
            <a:pPr algn="l">
              <a:buFont typeface="Arial" panose="020B0604020202020204" pitchFamily="34" charset="0"/>
              <a:buChar char="•"/>
            </a:pPr>
            <a:r>
              <a:rPr lang="es-MX" sz="2000" b="1" i="0" dirty="0">
                <a:solidFill>
                  <a:srgbClr val="374151"/>
                </a:solidFill>
                <a:effectLst/>
                <a:latin typeface="Söhne"/>
              </a:rPr>
              <a:t>Correlation Analysis:</a:t>
            </a:r>
            <a:endParaRPr lang="es-MX" sz="2000" b="0" i="0" dirty="0">
              <a:solidFill>
                <a:srgbClr val="374151"/>
              </a:solidFill>
              <a:effectLst/>
              <a:latin typeface="Söhne"/>
            </a:endParaRPr>
          </a:p>
          <a:p>
            <a:pPr marL="742950" lvl="1" indent="-285750" algn="l">
              <a:buFont typeface="Arial" panose="020B0604020202020204" pitchFamily="34" charset="0"/>
              <a:buChar char="•"/>
            </a:pPr>
            <a:r>
              <a:rPr lang="es-MX" sz="2000" b="0" i="0" dirty="0">
                <a:solidFill>
                  <a:srgbClr val="374151"/>
                </a:solidFill>
                <a:effectLst/>
                <a:latin typeface="Söhne"/>
              </a:rPr>
              <a:t>Investigate correlations to identify potential relationships.</a:t>
            </a:r>
          </a:p>
          <a:p>
            <a:pPr algn="l">
              <a:buFont typeface="Arial" panose="020B0604020202020204" pitchFamily="34" charset="0"/>
              <a:buChar char="•"/>
            </a:pPr>
            <a:r>
              <a:rPr lang="es-MX" sz="2000" b="1" i="0" dirty="0">
                <a:solidFill>
                  <a:srgbClr val="374151"/>
                </a:solidFill>
                <a:effectLst/>
                <a:latin typeface="Söhne"/>
              </a:rPr>
              <a:t>Derived Features:</a:t>
            </a:r>
            <a:endParaRPr lang="es-MX" sz="2000" b="0" i="0" dirty="0">
              <a:solidFill>
                <a:srgbClr val="374151"/>
              </a:solidFill>
              <a:effectLst/>
              <a:latin typeface="Söhne"/>
            </a:endParaRPr>
          </a:p>
          <a:p>
            <a:pPr marL="742950" lvl="1" indent="-285750" algn="l">
              <a:buFont typeface="Arial" panose="020B0604020202020204" pitchFamily="34" charset="0"/>
              <a:buChar char="•"/>
            </a:pPr>
            <a:r>
              <a:rPr lang="es-MX" sz="2000" b="0" i="0" dirty="0">
                <a:solidFill>
                  <a:srgbClr val="374151"/>
                </a:solidFill>
                <a:effectLst/>
                <a:latin typeface="Söhne"/>
              </a:rPr>
              <a:t>Assess significance of derived features.</a:t>
            </a:r>
          </a:p>
          <a:p>
            <a:pPr algn="l">
              <a:buFont typeface="Arial" panose="020B0604020202020204" pitchFamily="34" charset="0"/>
              <a:buChar char="•"/>
            </a:pPr>
            <a:r>
              <a:rPr lang="es-MX" sz="2000" b="1" i="0" dirty="0">
                <a:solidFill>
                  <a:srgbClr val="374151"/>
                </a:solidFill>
                <a:effectLst/>
                <a:latin typeface="Söhne"/>
              </a:rPr>
              <a:t>Outlier Detection:</a:t>
            </a:r>
            <a:endParaRPr lang="es-MX" sz="2000" b="0" i="0" dirty="0">
              <a:solidFill>
                <a:srgbClr val="374151"/>
              </a:solidFill>
              <a:effectLst/>
              <a:latin typeface="Söhne"/>
            </a:endParaRPr>
          </a:p>
          <a:p>
            <a:pPr marL="742950" lvl="1" indent="-285750" algn="l">
              <a:buFont typeface="Arial" panose="020B0604020202020204" pitchFamily="34" charset="0"/>
              <a:buChar char="•"/>
            </a:pPr>
            <a:r>
              <a:rPr lang="es-MX" sz="2000" b="0" i="0" dirty="0">
                <a:solidFill>
                  <a:srgbClr val="374151"/>
                </a:solidFill>
                <a:effectLst/>
                <a:latin typeface="Söhne"/>
              </a:rPr>
              <a:t>Identify and assess potential outliers.</a:t>
            </a:r>
          </a:p>
          <a:p>
            <a:pPr algn="l">
              <a:buFont typeface="Arial" panose="020B0604020202020204" pitchFamily="34" charset="0"/>
              <a:buChar char="•"/>
            </a:pPr>
            <a:r>
              <a:rPr lang="es-MX" sz="2000" b="1" i="0" dirty="0">
                <a:solidFill>
                  <a:srgbClr val="374151"/>
                </a:solidFill>
                <a:effectLst/>
                <a:latin typeface="Söhne"/>
              </a:rPr>
              <a:t>Visualization:</a:t>
            </a:r>
            <a:endParaRPr lang="es-MX" sz="2000" b="0" i="0" dirty="0">
              <a:solidFill>
                <a:srgbClr val="374151"/>
              </a:solidFill>
              <a:effectLst/>
              <a:latin typeface="Söhne"/>
            </a:endParaRPr>
          </a:p>
          <a:p>
            <a:pPr marL="742950" lvl="1" indent="-285750" algn="l">
              <a:buFont typeface="Arial" panose="020B0604020202020204" pitchFamily="34" charset="0"/>
              <a:buChar char="•"/>
            </a:pPr>
            <a:r>
              <a:rPr lang="es-MX" sz="2000" b="0" i="0" dirty="0">
                <a:solidFill>
                  <a:srgbClr val="374151"/>
                </a:solidFill>
                <a:effectLst/>
                <a:latin typeface="Söhne"/>
              </a:rPr>
              <a:t>Utilize visualizations like histograms and scatter plots.</a:t>
            </a:r>
          </a:p>
          <a:p>
            <a:pPr algn="l"/>
            <a:r>
              <a:rPr lang="es-MX" sz="2000" b="1" i="0" dirty="0">
                <a:solidFill>
                  <a:srgbClr val="374151"/>
                </a:solidFill>
                <a:effectLst/>
                <a:latin typeface="Söhne"/>
              </a:rPr>
              <a:t>Next Steps:</a:t>
            </a:r>
            <a:endParaRPr lang="es-MX" sz="2000" b="0" i="0" dirty="0">
              <a:solidFill>
                <a:srgbClr val="374151"/>
              </a:solidFill>
              <a:effectLst/>
              <a:latin typeface="Söhne"/>
            </a:endParaRPr>
          </a:p>
          <a:p>
            <a:pPr algn="l">
              <a:buFont typeface="Arial" panose="020B0604020202020204" pitchFamily="34" charset="0"/>
              <a:buChar char="•"/>
            </a:pPr>
            <a:r>
              <a:rPr lang="es-MX" sz="2000" b="0" i="0" dirty="0">
                <a:solidFill>
                  <a:srgbClr val="374151"/>
                </a:solidFill>
                <a:effectLst/>
                <a:latin typeface="Söhne"/>
              </a:rPr>
              <a:t>Clean data by addressing missing values and outliers.</a:t>
            </a:r>
          </a:p>
          <a:p>
            <a:pPr algn="l">
              <a:buFont typeface="Arial" panose="020B0604020202020204" pitchFamily="34" charset="0"/>
              <a:buChar char="•"/>
            </a:pPr>
            <a:r>
              <a:rPr lang="es-MX" sz="2000" b="0" i="0" dirty="0">
                <a:solidFill>
                  <a:srgbClr val="374151"/>
                </a:solidFill>
                <a:effectLst/>
                <a:latin typeface="Söhne"/>
              </a:rPr>
              <a:t>Perform targeted analyses on features influencing drug persistency.</a:t>
            </a:r>
          </a:p>
          <a:p>
            <a:pPr lvl="1">
              <a:lnSpc>
                <a:spcPct val="100000"/>
              </a:lnSpc>
              <a:spcBef>
                <a:spcPts val="1400"/>
              </a:spcBef>
              <a:buFontTx/>
              <a:buChar char="-"/>
            </a:pPr>
            <a:endParaRPr lang="en-US" sz="1400"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Exploration </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collar de cuentas verdes y amarillas">
            <a:extLst>
              <a:ext uri="{FF2B5EF4-FFF2-40B4-BE49-F238E27FC236}">
                <a16:creationId xmlns:a16="http://schemas.microsoft.com/office/drawing/2014/main" id="{2252A9FC-7EFB-41B8-3B52-FDDE263209C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5">
            <a:extLst>
              <a:ext uri="{FF2B5EF4-FFF2-40B4-BE49-F238E27FC236}">
                <a16:creationId xmlns:a16="http://schemas.microsoft.com/office/drawing/2014/main" id="{17F3B6EA-7E79-53F9-820C-D47B288EDF24}"/>
              </a:ext>
            </a:extLst>
          </p:cNvPr>
          <p:cNvSpPr txBox="1"/>
          <p:nvPr/>
        </p:nvSpPr>
        <p:spPr>
          <a:xfrm>
            <a:off x="201881" y="3429000"/>
            <a:ext cx="5723906" cy="1631216"/>
          </a:xfrm>
          <a:prstGeom prst="rect">
            <a:avLst/>
          </a:prstGeom>
          <a:noFill/>
        </p:spPr>
        <p:txBody>
          <a:bodyPr wrap="square" lIns="91440" tIns="45720" rIns="91440" bIns="45720" rtlCol="0" anchor="t">
            <a:spAutoFit/>
          </a:bodyPr>
          <a:lstStyle/>
          <a:p>
            <a:r>
              <a:rPr lang="en-US" sz="2000" dirty="0">
                <a:solidFill>
                  <a:schemeClr val="bg1"/>
                </a:solidFill>
                <a:latin typeface="Abadi"/>
                <a:ea typeface="SF Pro" pitchFamily="2" charset="0"/>
                <a:cs typeface="SF Pro" pitchFamily="2" charset="0"/>
              </a:rPr>
              <a:t>Section 2</a:t>
            </a:r>
          </a:p>
          <a:p>
            <a:r>
              <a:rPr lang="en-US" sz="4000" dirty="0">
                <a:solidFill>
                  <a:schemeClr val="bg1"/>
                </a:solidFill>
                <a:latin typeface="Abadi"/>
                <a:ea typeface="SF Pro" pitchFamily="2" charset="0"/>
                <a:cs typeface="SF Pro" pitchFamily="2" charset="0"/>
              </a:rPr>
              <a:t>Data Visualization and Results</a:t>
            </a:r>
            <a:endParaRPr lang="en-US" sz="4000" dirty="0">
              <a:solidFill>
                <a:schemeClr val="bg1"/>
              </a:solidFill>
              <a:latin typeface="Abadi" panose="020B0604020104020204" pitchFamily="34" charset="0"/>
              <a:ea typeface="SF Pro" pitchFamily="2" charset="0"/>
              <a:cs typeface="SF Pro" pitchFamily="2" charset="0"/>
            </a:endParaRPr>
          </a:p>
        </p:txBody>
      </p:sp>
    </p:spTree>
    <p:extLst>
      <p:ext uri="{BB962C8B-B14F-4D97-AF65-F5344CB8AC3E}">
        <p14:creationId xmlns:p14="http://schemas.microsoft.com/office/powerpoint/2010/main" val="1491678683"/>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1510</TotalTime>
  <Words>1123</Words>
  <Application>Microsoft Macintosh PowerPoint</Application>
  <PresentationFormat>Panorámica</PresentationFormat>
  <Paragraphs>129</Paragraphs>
  <Slides>21</Slides>
  <Notes>6</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21</vt:i4>
      </vt:variant>
    </vt:vector>
  </HeadingPairs>
  <TitlesOfParts>
    <vt:vector size="29" baseType="lpstr">
      <vt:lpstr>Abadi</vt:lpstr>
      <vt:lpstr>Arial</vt:lpstr>
      <vt:lpstr>Calibri</vt:lpstr>
      <vt:lpstr>Calibri Light</vt:lpstr>
      <vt:lpstr>Graphik</vt:lpstr>
      <vt:lpstr>IBM Plex Mono SemiBold</vt:lpstr>
      <vt:lpstr>Söhne</vt:lpstr>
      <vt:lpstr>Custom Design</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Microsoft Office User</cp:lastModifiedBy>
  <cp:revision>199</cp:revision>
  <dcterms:created xsi:type="dcterms:W3CDTF">2021-04-29T18:58:34Z</dcterms:created>
  <dcterms:modified xsi:type="dcterms:W3CDTF">2024-01-19T02:48:41Z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